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4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7" r:id="rId32"/>
    <p:sldId id="288" r:id="rId33"/>
    <p:sldId id="289" r:id="rId34"/>
    <p:sldId id="290" r:id="rId35"/>
    <p:sldId id="291" r:id="rId36"/>
    <p:sldId id="294" r:id="rId37"/>
    <p:sldId id="293" r:id="rId38"/>
    <p:sldId id="292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8BD60-572D-BC49-8991-119CF68A0693}" type="datetimeFigureOut">
              <a:rPr lang="en-US" smtClean="0"/>
              <a:t>2/17/14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2A988-F376-2646-B8B3-093FB1837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142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B6F24-C32B-F940-8760-F6C6520EE5B4}" type="datetimeFigureOut">
              <a:rPr lang="en-US" smtClean="0"/>
              <a:t>2/17/14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BC69D-5F2C-9D48-9E84-BF5EC5693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61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Interesting market is</a:t>
            </a:r>
            <a:r>
              <a:rPr lang="en-US" baseline="0" dirty="0" smtClean="0"/>
              <a:t> </a:t>
            </a:r>
            <a:r>
              <a:rPr lang="en-US" dirty="0" smtClean="0"/>
              <a:t>film and television production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BC69D-5F2C-9D48-9E84-BF5EC56930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87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would you</a:t>
            </a:r>
            <a:r>
              <a:rPr lang="en-US" baseline="0" dirty="0" smtClean="0"/>
              <a:t> host a client appreciation party after the holidays are over?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BC69D-5F2C-9D48-9E84-BF5EC569302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87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as first</a:t>
            </a:r>
            <a:r>
              <a:rPr lang="en-US" baseline="0" dirty="0" smtClean="0"/>
              <a:t> letter of the alphabet – AAAA Catering vs. “An Elegant Affair Catering Co,” – will have bearing </a:t>
            </a:r>
            <a:r>
              <a:rPr lang="en-US" baseline="0" dirty="0" err="1" smtClean="0"/>
              <a:t>ont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BC69D-5F2C-9D48-9E84-BF5EC569302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86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Catering for Fire Fighters on Christmas Day or Thanksgiving – or just to say Thank</a:t>
            </a:r>
            <a:r>
              <a:rPr lang="en-US" baseline="0" dirty="0" smtClean="0"/>
              <a:t>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BC69D-5F2C-9D48-9E84-BF5EC569302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846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I.E. Welcome</a:t>
            </a:r>
            <a:r>
              <a:rPr lang="en-US" baseline="0" dirty="0" smtClean="0"/>
              <a:t> Home Vinnie from 25 years in Sing 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BC69D-5F2C-9D48-9E84-BF5EC569302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20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 section is</a:t>
            </a:r>
            <a:r>
              <a:rPr lang="en-US" baseline="0" dirty="0" smtClean="0"/>
              <a:t> telephone books - seriously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BC69D-5F2C-9D48-9E84-BF5EC569302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54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Retirement – yeah –</a:t>
            </a:r>
            <a:r>
              <a:rPr lang="en-US" baseline="0" dirty="0" smtClean="0"/>
              <a:t> why spend the cash when the person is leaving – always looking for a return on the investment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BC69D-5F2C-9D48-9E84-BF5EC56930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16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Target Market</a:t>
            </a:r>
            <a:r>
              <a:rPr lang="en-US" baseline="0" dirty="0" smtClean="0"/>
              <a:t> research helps clarify the </a:t>
            </a:r>
            <a:r>
              <a:rPr lang="en-US" baseline="0" dirty="0" err="1" smtClean="0"/>
              <a:t>bu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BC69D-5F2C-9D48-9E84-BF5EC569302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50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BBQ caterer vs.</a:t>
            </a:r>
            <a:r>
              <a:rPr lang="en-US" baseline="0" dirty="0" smtClean="0"/>
              <a:t> Luxury Wedding Caterer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Bithlo</a:t>
            </a:r>
            <a:r>
              <a:rPr lang="en-US" baseline="0" dirty="0" smtClean="0"/>
              <a:t> vs. Orlando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BC69D-5F2C-9D48-9E84-BF5EC569302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70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get most of the</a:t>
            </a:r>
            <a:r>
              <a:rPr lang="en-US" baseline="0" dirty="0" smtClean="0"/>
              <a:t> information on the internet – and local library for free.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Some require memberships – or will only give limited information to non members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BC69D-5F2C-9D48-9E84-BF5EC569302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20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Sun Tzu and the</a:t>
            </a:r>
            <a:r>
              <a:rPr lang="en-US" baseline="0" dirty="0" smtClean="0"/>
              <a:t> Art of War were very popular corporate initiatives in the mid to late 1990’s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would be a good bonus question for the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BC69D-5F2C-9D48-9E84-BF5EC569302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05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Text</a:t>
            </a:r>
            <a:r>
              <a:rPr lang="en-US" baseline="0" dirty="0" smtClean="0"/>
              <a:t> recommends posing as a client personally feel this is dishonest.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 careful approaching competitors clients – if they will dump them for price, they will dump you too.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BC69D-5F2C-9D48-9E84-BF5EC569302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95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ideas originate in major cities such as San</a:t>
            </a:r>
            <a:r>
              <a:rPr lang="en-US" baseline="0" dirty="0" smtClean="0"/>
              <a:t> Francisco, LA, New York – sushi for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BC69D-5F2C-9D48-9E84-BF5EC569302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96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Text does not address the</a:t>
            </a:r>
            <a:r>
              <a:rPr lang="en-US" baseline="0" dirty="0" smtClean="0"/>
              <a:t> subject of action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BC69D-5F2C-9D48-9E84-BF5EC569302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24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B03D-16A5-624C-9DE0-527E1D3FAA5D}" type="datetime1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37C2-D9F5-2345-AD1E-5120060F4C15}" type="datetime1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ADF9-203A-724A-A247-4AD9BCBBAE19}" type="datetime1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C6BA-57C7-EB4B-A389-30E95FB040D7}" type="datetime1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23FA3-CE2D-7E47-9859-38382A6D4F16}" type="datetime1">
              <a:rPr lang="en-US" smtClean="0"/>
              <a:t>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6A04-C9F7-C84C-94BC-CC5A894C38F3}" type="datetime1">
              <a:rPr lang="en-US" smtClean="0"/>
              <a:t>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AD9A-9500-0045-9E05-455D2578C94E}" type="datetime1">
              <a:rPr lang="en-US" smtClean="0"/>
              <a:t>2/17/14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D342-F3F1-7C49-909B-1E6DD01710DF}" type="datetime1">
              <a:rPr lang="en-US" smtClean="0"/>
              <a:t>2/17/14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1CEB-EA2E-FF4D-802E-8EB386E80DED}" type="datetime1">
              <a:rPr lang="en-US" smtClean="0"/>
              <a:t>2/17/14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46D2-2EBA-BD4F-A94C-CE4C6174ECED}" type="datetime1">
              <a:rPr lang="en-US" smtClean="0"/>
              <a:t>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37B-C7C2-4641-A81C-0EAA714E5CC8}" type="datetime1">
              <a:rPr lang="en-US" smtClean="0"/>
              <a:t>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9D2BDBF-1C17-294C-B600-FA6C7121B00F}" type="datetime1">
              <a:rPr lang="en-US" smtClean="0"/>
              <a:t>2/17/14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package" Target="../embeddings/Microsoft_Excel_Sheet1.xlsx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package" Target="../embeddings/Microsoft_Excel_Sheet2.xlsx"/><Relationship Id="rId5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en-US" dirty="0" smtClean="0"/>
              <a:t>Off Premise Catering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Chapter 9 - Marketing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97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39523"/>
            <a:ext cx="7408333" cy="438664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Marketing Plan is the next logical step after the Mission and Vision Statements.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Determine the target market</a:t>
            </a:r>
          </a:p>
          <a:p>
            <a:pPr marL="457200" indent="-457200">
              <a:buAutoNum type="arabicPeriod"/>
            </a:pPr>
            <a:r>
              <a:rPr lang="en-US" dirty="0" smtClean="0"/>
              <a:t>Calculate a budget </a:t>
            </a:r>
          </a:p>
          <a:p>
            <a:pPr marL="457200" indent="-457200">
              <a:buAutoNum type="arabicPeriod"/>
            </a:pPr>
            <a:r>
              <a:rPr lang="en-US" dirty="0" smtClean="0"/>
              <a:t>Who is the competition</a:t>
            </a:r>
          </a:p>
          <a:p>
            <a:pPr marL="457200" indent="-457200">
              <a:buAutoNum type="arabicPeriod"/>
            </a:pPr>
            <a:r>
              <a:rPr lang="en-US" dirty="0" smtClean="0"/>
              <a:t>Determine the Marketing Tools</a:t>
            </a:r>
          </a:p>
          <a:p>
            <a:pPr marL="457200" indent="-457200">
              <a:buAutoNum type="arabicPeriod"/>
            </a:pPr>
            <a:r>
              <a:rPr lang="en-US" dirty="0" smtClean="0"/>
              <a:t>Develop Action Plans</a:t>
            </a:r>
          </a:p>
          <a:p>
            <a:pPr marL="457200" indent="-457200">
              <a:buAutoNum type="arabicPeriod"/>
            </a:pPr>
            <a:r>
              <a:rPr lang="en-US" dirty="0" smtClean="0"/>
              <a:t>Selling the client on your services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42246"/>
          </a:xfrm>
        </p:spPr>
        <p:txBody>
          <a:bodyPr/>
          <a:lstStyle/>
          <a:p>
            <a:r>
              <a:rPr lang="en-US" dirty="0" smtClean="0"/>
              <a:t>The Marketing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62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Step one – conduct an investigation of the target market  - know what you are going after 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size and potential of the market?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Who are the clients (demographics)?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are their preferences and habits?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income level?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Who is the competition?– Analyze their strengths and weaknesses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the Target Market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72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187292"/>
            <a:ext cx="7408333" cy="5135735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Resources for Research: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County population maps</a:t>
            </a:r>
          </a:p>
          <a:p>
            <a:pPr marL="0" indent="0">
              <a:buNone/>
            </a:pPr>
            <a:r>
              <a:rPr lang="en-US" dirty="0" smtClean="0"/>
              <a:t>Major Business Areas </a:t>
            </a:r>
          </a:p>
          <a:p>
            <a:pPr marL="0" indent="0">
              <a:buNone/>
            </a:pPr>
            <a:r>
              <a:rPr lang="en-US" dirty="0" smtClean="0"/>
              <a:t>Local Newspaper Business Section – City Business Journal</a:t>
            </a:r>
          </a:p>
          <a:p>
            <a:pPr marL="0" indent="0">
              <a:buNone/>
            </a:pPr>
            <a:r>
              <a:rPr lang="en-US" dirty="0" smtClean="0"/>
              <a:t>Internet research on competitors</a:t>
            </a:r>
          </a:p>
          <a:p>
            <a:pPr marL="0" indent="0">
              <a:buNone/>
            </a:pPr>
            <a:r>
              <a:rPr lang="en-US" dirty="0" smtClean="0"/>
              <a:t>Book of Lists</a:t>
            </a:r>
          </a:p>
          <a:p>
            <a:pPr marL="0" indent="0">
              <a:buNone/>
            </a:pPr>
            <a:r>
              <a:rPr lang="en-US" dirty="0" smtClean="0"/>
              <a:t>City Magazines – especially social sections</a:t>
            </a:r>
          </a:p>
          <a:p>
            <a:pPr marL="0" indent="0">
              <a:buNone/>
            </a:pPr>
            <a:r>
              <a:rPr lang="en-US" dirty="0" smtClean="0"/>
              <a:t>Department of Commerce</a:t>
            </a:r>
          </a:p>
          <a:p>
            <a:pPr marL="0" indent="0">
              <a:buNone/>
            </a:pPr>
            <a:r>
              <a:rPr lang="en-US" dirty="0" smtClean="0"/>
              <a:t>Convention and Visitors Bureau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77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3329"/>
            <a:ext cx="7408333" cy="437283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It is said that if you know your enemies and know yourself, you will not be imperiled in a hundred battles; if you do not know your enemies but do know yourself, you will win one and lose one; if you do not know your enemies nor yourself, you will be imperiled in every single battle.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Sun </a:t>
            </a:r>
            <a:r>
              <a:rPr lang="en-US" dirty="0"/>
              <a:t>Tzu, </a:t>
            </a:r>
            <a:r>
              <a:rPr lang="en-US" u="sng" dirty="0"/>
              <a:t>The Art of War </a:t>
            </a:r>
            <a:r>
              <a:rPr lang="en-US" dirty="0"/>
              <a:t>– 6</a:t>
            </a:r>
            <a:r>
              <a:rPr lang="en-US" baseline="30000" dirty="0"/>
              <a:t>th</a:t>
            </a:r>
            <a:r>
              <a:rPr lang="en-US" dirty="0"/>
              <a:t> Century </a:t>
            </a:r>
            <a:r>
              <a:rPr lang="en-US" dirty="0" smtClean="0"/>
              <a:t>BC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yourself and your market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95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3329"/>
            <a:ext cx="7408333" cy="437283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 caterers spend up to 5% of gross sales on Marketing.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budget directly derives from Mission and Vision Statements –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How much is required?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How much is available?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there is no money – are there alternatives?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66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58949"/>
            <a:ext cx="7408333" cy="5767214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Are you ready ?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Are the operational elements of the business ready?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How quickly do you want the business?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Are you ready to handle it?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How much can you handle?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Most caterers learn by trial and error and constantly evaluate the effectiveness of the Marketing Plan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16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63775"/>
            <a:ext cx="7408333" cy="42623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Who are your competitors?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do they do best? Worst?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Who are their clients?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Research Through: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Internet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Reviews (Food Magazines, Internet, Angie’s List)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Advertisements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Menus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Rental Dealers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Charity Events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 Competition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76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8918"/>
            <a:ext cx="7408333" cy="391724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Are there opportunities?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next big Idea? Style? Food Type?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I get to it before my competition?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Am I being true to my image – reputation, style and personality?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24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91386"/>
            <a:ext cx="7408333" cy="423477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Action Plans are target tasks that directly flow from S.M.A.R.T plans developed in the Business Model.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Format is simple: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Plans – or so what now?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279520"/>
              </p:ext>
            </p:extLst>
          </p:nvPr>
        </p:nvGraphicFramePr>
        <p:xfrm>
          <a:off x="1244600" y="4027824"/>
          <a:ext cx="6654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Worksheet" r:id="rId4" imgW="6654800" imgH="1066800" progId="Excel.Sheet.12">
                  <p:embed/>
                </p:oleObj>
              </mc:Choice>
              <mc:Fallback>
                <p:oleObj name="Worksheet" r:id="rId4" imgW="6654800" imgH="10668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44600" y="4027824"/>
                        <a:ext cx="66548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49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Action Plans should include costs where applicable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380511"/>
              </p:ext>
            </p:extLst>
          </p:nvPr>
        </p:nvGraphicFramePr>
        <p:xfrm>
          <a:off x="872067" y="3429000"/>
          <a:ext cx="74803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Worksheet" r:id="rId4" imgW="7480300" imgH="1066800" progId="Excel.Sheet.12">
                  <p:embed/>
                </p:oleObj>
              </mc:Choice>
              <mc:Fallback>
                <p:oleObj name="Worksheet" r:id="rId4" imgW="7480300" imgH="10668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2067" y="3429000"/>
                        <a:ext cx="74803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39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Marketing means using various tools and methods to: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Produce prospective shoppers and buyers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Qualify the shoppers and buyers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Sell to the shoppers and buyers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6555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20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77214"/>
            <a:ext cx="7408333" cy="464894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smtClean="0"/>
              <a:t>Use the marketing tools to support the action plans of the marketing plan –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Develop Company Name and Logo-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Fancy name = Fancy Company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Cheap Name = Cheap Company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Develop Positive word of mouth –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Reviews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Use client feedback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Letters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Testimonials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Make sure you have permission – in writing if possible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59411"/>
          </a:xfrm>
        </p:spPr>
        <p:txBody>
          <a:bodyPr/>
          <a:lstStyle/>
          <a:p>
            <a:r>
              <a:rPr lang="en-US" dirty="0" smtClean="0"/>
              <a:t>Marketing Tools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8424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Networking-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Professional Organizations – NACE, SITE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Rotary, Kiwanis Clubs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Churches, Synagogues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Business Roundtable (Chamber)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Convention and Visitors Bureau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Local Societies (Museums, Arts Groups)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Meeting Planners International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Tools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57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Internet –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Website – give clients a reason to visit the site and leave email (with opt outs!) – news, recipes,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Invest in a professional website designer to develop –</a:t>
            </a:r>
          </a:p>
          <a:p>
            <a:pPr marL="0" indent="0">
              <a:buNone/>
            </a:pPr>
            <a:r>
              <a:rPr lang="en-US" dirty="0" smtClean="0"/>
              <a:t>    		Domain Name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Design and functionality (make it easy!)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Placement on search engines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Links to other sites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Tools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995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43248"/>
            <a:ext cx="7408333" cy="42797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Publicity is free media exposure</a:t>
            </a:r>
          </a:p>
          <a:p>
            <a:pPr>
              <a:buFont typeface="Wingdings" charset="2"/>
              <a:buChar char="ü"/>
            </a:pPr>
            <a:r>
              <a:rPr lang="en-US" dirty="0"/>
              <a:t>	</a:t>
            </a:r>
            <a:r>
              <a:rPr lang="en-US" dirty="0" smtClean="0"/>
              <a:t>Editorial recommendation</a:t>
            </a:r>
          </a:p>
          <a:p>
            <a:pPr>
              <a:buFont typeface="Wingdings" charset="2"/>
              <a:buChar char="ü"/>
            </a:pPr>
            <a:r>
              <a:rPr lang="en-US" dirty="0"/>
              <a:t>	</a:t>
            </a:r>
            <a:r>
              <a:rPr lang="en-US" dirty="0" smtClean="0"/>
              <a:t>Grand Openings</a:t>
            </a:r>
          </a:p>
          <a:p>
            <a:pPr>
              <a:buFont typeface="Wingdings" charset="2"/>
              <a:buChar char="ü"/>
            </a:pPr>
            <a:r>
              <a:rPr lang="en-US" dirty="0"/>
              <a:t>	</a:t>
            </a:r>
            <a:r>
              <a:rPr lang="en-US" dirty="0" smtClean="0"/>
              <a:t>Expansions &amp; Renovations</a:t>
            </a:r>
          </a:p>
          <a:p>
            <a:pPr>
              <a:buFont typeface="Wingdings" charset="2"/>
              <a:buChar char="ü"/>
            </a:pPr>
            <a:r>
              <a:rPr lang="en-US" dirty="0"/>
              <a:t>	</a:t>
            </a:r>
            <a:r>
              <a:rPr lang="en-US" dirty="0" smtClean="0"/>
              <a:t>Hiring new chef or senior staff</a:t>
            </a:r>
          </a:p>
          <a:p>
            <a:pPr>
              <a:buFont typeface="Wingdings" charset="2"/>
              <a:buChar char="ü"/>
            </a:pPr>
            <a:r>
              <a:rPr lang="en-US" dirty="0"/>
              <a:t>	</a:t>
            </a:r>
            <a:r>
              <a:rPr lang="en-US" dirty="0" smtClean="0"/>
              <a:t>Award or appointment of staff as officer of a 	professional organization</a:t>
            </a:r>
          </a:p>
          <a:p>
            <a:pPr>
              <a:buFont typeface="Wingdings" charset="2"/>
              <a:buChar char="ü"/>
            </a:pPr>
            <a:r>
              <a:rPr lang="en-US" dirty="0"/>
              <a:t>	</a:t>
            </a:r>
            <a:r>
              <a:rPr lang="en-US" dirty="0" smtClean="0"/>
              <a:t>Catering for a Charity or First Responder Unit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Have something special to say – biggest pizza,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Consider hiring a Public Relations Firm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“Free” Media Exposure has a cost – typically time and talent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826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394379"/>
            <a:ext cx="7408333" cy="47317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Brochures –</a:t>
            </a:r>
          </a:p>
          <a:p>
            <a:pPr>
              <a:buFont typeface="Wingdings" charset="2"/>
              <a:buChar char="ü"/>
            </a:pPr>
            <a:r>
              <a:rPr lang="en-US" sz="2800" dirty="0" smtClean="0"/>
              <a:t>Establish credibility</a:t>
            </a:r>
          </a:p>
          <a:p>
            <a:pPr>
              <a:buFont typeface="Wingdings" charset="2"/>
              <a:buChar char="ü"/>
            </a:pPr>
            <a:r>
              <a:rPr lang="en-US" sz="2800" dirty="0" smtClean="0"/>
              <a:t>Tell Clients how they would benefit from your services</a:t>
            </a:r>
          </a:p>
          <a:p>
            <a:pPr>
              <a:buFont typeface="Wingdings" charset="2"/>
              <a:buChar char="ü"/>
            </a:pPr>
            <a:r>
              <a:rPr lang="en-US" sz="2800" dirty="0" smtClean="0"/>
              <a:t>Guarantee your work</a:t>
            </a:r>
          </a:p>
          <a:p>
            <a:pPr>
              <a:buFont typeface="Wingdings" charset="2"/>
              <a:buChar char="ü"/>
            </a:pPr>
            <a:r>
              <a:rPr lang="en-US" sz="2800" dirty="0" smtClean="0"/>
              <a:t>Deliver the message succinctly and descriptively</a:t>
            </a:r>
          </a:p>
          <a:p>
            <a:pPr>
              <a:buFont typeface="Wingdings" charset="2"/>
              <a:buChar char="ü"/>
            </a:pPr>
            <a:r>
              <a:rPr lang="en-US" sz="2800" dirty="0" smtClean="0"/>
              <a:t>Keep it simple and the proper size</a:t>
            </a:r>
          </a:p>
          <a:p>
            <a:pPr>
              <a:buFont typeface="Wingdings" charset="2"/>
              <a:buChar char="ü"/>
            </a:pPr>
            <a:r>
              <a:rPr lang="en-US" sz="2800" dirty="0" smtClean="0"/>
              <a:t>If used as direct mail, make sure it is addressed to a specific person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Tools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102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18997"/>
            <a:ext cx="7408333" cy="42071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Can be difficult to produce on a regular basis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Have interesting articles –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New Food Trends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Recipes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Recent successful events (make sure the other 	clients have given permission)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Anything newsworthy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Include coupon (</a:t>
            </a:r>
            <a:r>
              <a:rPr lang="en-US" dirty="0" err="1" smtClean="0"/>
              <a:t>bounceback</a:t>
            </a:r>
            <a:r>
              <a:rPr lang="en-US" dirty="0" smtClean="0"/>
              <a:t>) to measure 	effectiveness of the piece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Newsletters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81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Proper letterhead and business cards are a must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Be Professional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Reflect what you want the client to perceive 	about you and your business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Have plenty of business cards handy to pass out – all staff should have them in case approached by a potential client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Letterhead, Business Cards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539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Use reproductions of awards and endorsements in advertising or at the bottom of letterhead –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Put letters, etc. in albums for potential clients to review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Photos, Awards, Plaques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356" y="2613591"/>
            <a:ext cx="2874859" cy="215614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819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01832"/>
            <a:ext cx="7408333" cy="40276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400" dirty="0" smtClean="0"/>
              <a:t>General Rules –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Make sure you have a qualified list</a:t>
            </a:r>
          </a:p>
          <a:p>
            <a:pPr marL="0" indent="0">
              <a:buNone/>
            </a:pPr>
            <a:r>
              <a:rPr lang="en-US" dirty="0" smtClean="0"/>
              <a:t>Make the piece focused and actionable</a:t>
            </a:r>
          </a:p>
          <a:p>
            <a:pPr marL="0" indent="0">
              <a:buNone/>
            </a:pPr>
            <a:r>
              <a:rPr lang="en-US" dirty="0" smtClean="0"/>
              <a:t>Maintain the database</a:t>
            </a:r>
          </a:p>
          <a:p>
            <a:pPr marL="0" indent="0">
              <a:buNone/>
            </a:pPr>
            <a:r>
              <a:rPr lang="en-US" dirty="0" smtClean="0"/>
              <a:t>Make it what the client will be interested in –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Best lists are those you develop yourself.</a:t>
            </a:r>
          </a:p>
          <a:p>
            <a:pPr marL="0" indent="0">
              <a:buNone/>
            </a:pPr>
            <a:r>
              <a:rPr lang="en-US" dirty="0" smtClean="0"/>
              <a:t>Lists can be purchased, but you get what you pay for.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20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055"/>
            <a:ext cx="7408333" cy="406910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be an option for the clients who still want to hold something in their hands – include in direct mail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More cost effective if printed without prices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Are decreasing in value as the internet has become a “compact” go to resource for people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Preprinted Menus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96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026"/>
            <a:ext cx="7408333" cy="41381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Good Marketing Program is key to success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Competition from Supermarkets, Restaurants, Clubs, Hotels – not to mention other caterers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Two Main Types of Markets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Corporate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Social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All Fun and Games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009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91386"/>
            <a:ext cx="7408333" cy="423477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Billboards are very rare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Signage on vehicles and office/commissaries is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Effective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Inexpensive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Efficient</a:t>
            </a:r>
          </a:p>
          <a:p>
            <a:pPr marL="0" indent="0">
              <a:buNone/>
            </a:pPr>
            <a:r>
              <a:rPr lang="en-US" dirty="0" smtClean="0"/>
              <a:t>Also – portable signage is needed for offsite events – ask client if you can use.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Signage and Billboards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590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Newspaper</a:t>
            </a:r>
          </a:p>
          <a:p>
            <a:pPr marL="0" indent="0">
              <a:buNone/>
            </a:pPr>
            <a:r>
              <a:rPr lang="en-US" dirty="0" smtClean="0"/>
              <a:t>Radio</a:t>
            </a:r>
          </a:p>
          <a:p>
            <a:pPr marL="0" indent="0">
              <a:buNone/>
            </a:pPr>
            <a:r>
              <a:rPr lang="en-US" dirty="0" smtClean="0"/>
              <a:t>TV</a:t>
            </a:r>
          </a:p>
          <a:p>
            <a:pPr marL="0" indent="0">
              <a:buNone/>
            </a:pPr>
            <a:r>
              <a:rPr lang="en-US" dirty="0" smtClean="0"/>
              <a:t>Magazines</a:t>
            </a:r>
          </a:p>
          <a:p>
            <a:pPr marL="0" indent="0">
              <a:buNone/>
            </a:pPr>
            <a:r>
              <a:rPr lang="en-US" dirty="0" smtClean="0"/>
              <a:t>Event Programs</a:t>
            </a:r>
          </a:p>
          <a:p>
            <a:pPr marL="0" indent="0">
              <a:buNone/>
            </a:pPr>
            <a:r>
              <a:rPr lang="en-US" dirty="0" smtClean="0"/>
              <a:t>Sponsorships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Advertising specialties – also known as giveaways –</a:t>
            </a:r>
          </a:p>
          <a:p>
            <a:pPr marL="0" indent="0">
              <a:buNone/>
            </a:pPr>
            <a:r>
              <a:rPr lang="en-US" dirty="0" smtClean="0"/>
              <a:t> Effective if useful </a:t>
            </a:r>
            <a:r>
              <a:rPr lang="en-US" i="1" dirty="0" smtClean="0">
                <a:solidFill>
                  <a:srgbClr val="32AE51"/>
                </a:solidFill>
              </a:rPr>
              <a:t>– Remember that they represent you!</a:t>
            </a:r>
            <a:endParaRPr lang="en-US" i="1" dirty="0">
              <a:solidFill>
                <a:srgbClr val="32AE5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Paid Advertising &amp; Giveaways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930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43249"/>
            <a:ext cx="7408333" cy="408291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Tastings can be for specific clients –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To close the sale – very effective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Test unusual recipes or items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Limit to critical decision makers</a:t>
            </a:r>
          </a:p>
          <a:p>
            <a:pPr marL="0" indent="0">
              <a:buNone/>
            </a:pPr>
            <a:r>
              <a:rPr lang="en-US" dirty="0" smtClean="0"/>
              <a:t>Chef should be present </a:t>
            </a:r>
          </a:p>
          <a:p>
            <a:pPr marL="0" indent="0">
              <a:buNone/>
            </a:pPr>
            <a:r>
              <a:rPr lang="en-US" dirty="0" smtClean="0"/>
              <a:t>Food should look exactly as it will at the event</a:t>
            </a:r>
          </a:p>
          <a:p>
            <a:pPr marL="0" indent="0">
              <a:buNone/>
            </a:pPr>
            <a:r>
              <a:rPr lang="en-US" dirty="0" smtClean="0"/>
              <a:t>Listen to client feedback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228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Customer referrals are warm leads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Are a great way to grow the business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use incentives (discounts for future Business) especially in slow times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Ask if you can use their names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Referrals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777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Can be a very  effective marketing tool –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Get request in writing</a:t>
            </a:r>
          </a:p>
          <a:p>
            <a:pPr marL="0" indent="0">
              <a:buNone/>
            </a:pPr>
            <a:r>
              <a:rPr lang="en-US" dirty="0" smtClean="0"/>
              <a:t>Keep track of expenses (for tax purposes)</a:t>
            </a:r>
          </a:p>
          <a:p>
            <a:pPr marL="0" indent="0">
              <a:buNone/>
            </a:pPr>
            <a:r>
              <a:rPr lang="en-US" dirty="0" smtClean="0"/>
              <a:t>Donate wisely – best impact</a:t>
            </a:r>
          </a:p>
          <a:p>
            <a:pPr marL="0" indent="0">
              <a:buNone/>
            </a:pPr>
            <a:r>
              <a:rPr lang="en-US" dirty="0" smtClean="0"/>
              <a:t>Create a buffer – filter through staff</a:t>
            </a:r>
          </a:p>
          <a:p>
            <a:pPr marL="0" indent="0">
              <a:buNone/>
            </a:pPr>
            <a:r>
              <a:rPr lang="en-US" dirty="0" smtClean="0"/>
              <a:t>Select charities important to you</a:t>
            </a:r>
          </a:p>
          <a:p>
            <a:pPr marL="0" indent="0">
              <a:buNone/>
            </a:pPr>
            <a:r>
              <a:rPr lang="en-US" dirty="0" smtClean="0"/>
              <a:t>Use on site marketing opportunity</a:t>
            </a:r>
          </a:p>
          <a:p>
            <a:pPr marL="0" indent="0">
              <a:buNone/>
            </a:pPr>
            <a:r>
              <a:rPr lang="en-US" dirty="0" smtClean="0"/>
              <a:t>Bring in suppliers for discounts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Have a fixed amount per year to spend – don’t go over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Catering for Charity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681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01832"/>
            <a:ext cx="7408333" cy="41243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After the client has booked (preferably with a deposit) opportunities exist for up selling –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Make sure that it is not perceived as “nickel and diming”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900" dirty="0" smtClean="0"/>
              <a:t>Ice Carvings</a:t>
            </a:r>
          </a:p>
          <a:p>
            <a:pPr marL="0" indent="0">
              <a:buNone/>
            </a:pPr>
            <a:r>
              <a:rPr lang="en-US" sz="1900" dirty="0" smtClean="0"/>
              <a:t>Martini Stations</a:t>
            </a:r>
          </a:p>
          <a:p>
            <a:pPr marL="0" indent="0">
              <a:buNone/>
            </a:pPr>
            <a:r>
              <a:rPr lang="en-US" sz="1900" dirty="0" smtClean="0"/>
              <a:t>High end Floral</a:t>
            </a:r>
          </a:p>
          <a:p>
            <a:pPr marL="0" indent="0">
              <a:buNone/>
            </a:pPr>
            <a:r>
              <a:rPr lang="en-US" sz="1900" dirty="0" smtClean="0"/>
              <a:t>Music</a:t>
            </a:r>
          </a:p>
          <a:p>
            <a:pPr marL="0" indent="0">
              <a:buNone/>
            </a:pPr>
            <a:r>
              <a:rPr lang="en-US" sz="1900" dirty="0" smtClean="0"/>
              <a:t>Valet parking</a:t>
            </a:r>
            <a:endParaRPr lang="en-US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Upselling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206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70861"/>
            <a:ext cx="7408333" cy="40553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Catering Salesperson –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experienced, will demand commensurate pay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inexperienced, will need extensive training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compensate –</a:t>
            </a:r>
          </a:p>
          <a:p>
            <a:pPr marL="0" indent="0">
              <a:buNone/>
            </a:pPr>
            <a:r>
              <a:rPr lang="en-US" dirty="0" smtClean="0"/>
              <a:t>Flat Salary – no  incentive to excel</a:t>
            </a:r>
          </a:p>
          <a:p>
            <a:pPr marL="0" indent="0">
              <a:buNone/>
            </a:pPr>
            <a:r>
              <a:rPr lang="en-US" dirty="0" smtClean="0"/>
              <a:t>Hourly – no incentive to excel, possible overtime </a:t>
            </a:r>
          </a:p>
          <a:p>
            <a:pPr marL="0" indent="0">
              <a:buNone/>
            </a:pPr>
            <a:r>
              <a:rPr lang="en-US" dirty="0" smtClean="0"/>
              <a:t>Partial Commission – salary and commission</a:t>
            </a:r>
          </a:p>
          <a:p>
            <a:pPr marL="0" indent="0">
              <a:buNone/>
            </a:pPr>
            <a:r>
              <a:rPr lang="en-US" dirty="0" smtClean="0"/>
              <a:t>Full Commission – commission only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Sales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960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29443"/>
            <a:ext cx="7408333" cy="40967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Cold Calling –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	Calling someone uninvited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Can be done in person or by Telephone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May have negative effects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Warm Calls –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Client who has responded to marketing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Previous client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Can be part of simple follow 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Sales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733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026"/>
            <a:ext cx="7408333" cy="41381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Clients expect:</a:t>
            </a:r>
          </a:p>
          <a:p>
            <a:endParaRPr lang="en-US" dirty="0"/>
          </a:p>
          <a:p>
            <a:pPr>
              <a:buFont typeface="Wingdings" charset="2"/>
              <a:buChar char="ü"/>
            </a:pPr>
            <a:r>
              <a:rPr lang="en-US" dirty="0" smtClean="0"/>
              <a:t>Prompt action on telephone calls, emails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Deadlines promised, deadlines met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Punctuality at meetings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Active listening – </a:t>
            </a:r>
            <a:r>
              <a:rPr lang="en-US" i="1" dirty="0" smtClean="0">
                <a:solidFill>
                  <a:srgbClr val="32AE51"/>
                </a:solidFill>
              </a:rPr>
              <a:t>do you hear me?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Clear proposal with all information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Presence at the Event – </a:t>
            </a:r>
            <a:r>
              <a:rPr lang="en-US" dirty="0"/>
              <a:t>P</a:t>
            </a:r>
            <a:r>
              <a:rPr lang="en-US" dirty="0" smtClean="0"/>
              <a:t>ersonal </a:t>
            </a:r>
            <a:r>
              <a:rPr lang="en-US" dirty="0"/>
              <a:t>T</a:t>
            </a:r>
            <a:r>
              <a:rPr lang="en-US" dirty="0" smtClean="0"/>
              <a:t>ouch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706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Essentially unsigned contracts –</a:t>
            </a:r>
          </a:p>
          <a:p>
            <a:pPr marL="0" indent="0">
              <a:buNone/>
            </a:pPr>
            <a:r>
              <a:rPr lang="en-US" dirty="0" smtClean="0"/>
              <a:t>	Have an expiry date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Deliver as soon as possible after the face to face meeting.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Acceptance of the proposal can be enhanced by a creative delivery.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9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11911"/>
            <a:ext cx="7408333" cy="44142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Corporate Catering is generally more profitable and has more repeat clients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Planners have </a:t>
            </a:r>
            <a:r>
              <a:rPr lang="en-US" dirty="0"/>
              <a:t>p</a:t>
            </a:r>
            <a:r>
              <a:rPr lang="en-US" dirty="0" smtClean="0"/>
              <a:t>redetermined and larger budgets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Plan in advance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Have experience planning events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Know exactly what they need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Service is key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Market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469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Ask for the Business!!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May I order the food?</a:t>
            </a:r>
          </a:p>
          <a:p>
            <a:pPr marL="0" indent="0">
              <a:buNone/>
            </a:pPr>
            <a:r>
              <a:rPr lang="en-US" sz="2000" dirty="0" smtClean="0"/>
              <a:t>May I block the date for your event?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Cardinal Rule of Sales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4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08552"/>
            <a:ext cx="7408333" cy="43176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Product Announcements/Roll outs</a:t>
            </a:r>
          </a:p>
          <a:p>
            <a:pPr marL="0" indent="0">
              <a:buNone/>
            </a:pPr>
            <a:r>
              <a:rPr lang="en-US" dirty="0" smtClean="0"/>
              <a:t>Sales Rallies – Manager Team Building</a:t>
            </a:r>
          </a:p>
          <a:p>
            <a:pPr marL="0" indent="0">
              <a:buNone/>
            </a:pPr>
            <a:r>
              <a:rPr lang="en-US" dirty="0" smtClean="0"/>
              <a:t>Sale Promotions</a:t>
            </a:r>
          </a:p>
          <a:p>
            <a:pPr marL="0" indent="0">
              <a:buNone/>
            </a:pPr>
            <a:r>
              <a:rPr lang="en-US" dirty="0" smtClean="0"/>
              <a:t>Holiday Events</a:t>
            </a:r>
          </a:p>
          <a:p>
            <a:pPr marL="0" indent="0">
              <a:buNone/>
            </a:pPr>
            <a:r>
              <a:rPr lang="en-US" dirty="0" smtClean="0"/>
              <a:t>Conferences</a:t>
            </a:r>
          </a:p>
          <a:p>
            <a:pPr marL="0" indent="0">
              <a:buNone/>
            </a:pPr>
            <a:r>
              <a:rPr lang="en-US" dirty="0" smtClean="0"/>
              <a:t>Client Appreciation</a:t>
            </a:r>
          </a:p>
          <a:p>
            <a:pPr marL="0" indent="0">
              <a:buNone/>
            </a:pPr>
            <a:r>
              <a:rPr lang="en-US" dirty="0" smtClean="0"/>
              <a:t>Convention Sales Events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The Corporate client is looking for a tangible return on the investment into any event they book.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68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055"/>
            <a:ext cx="7408333" cy="406910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Includes: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Personal Parties at Home</a:t>
            </a:r>
          </a:p>
          <a:p>
            <a:pPr marL="0" indent="0">
              <a:buNone/>
            </a:pPr>
            <a:r>
              <a:rPr lang="en-US" dirty="0" smtClean="0"/>
              <a:t>Bar/Bat Mitzvahs</a:t>
            </a:r>
          </a:p>
          <a:p>
            <a:pPr marL="0" indent="0">
              <a:buNone/>
            </a:pPr>
            <a:r>
              <a:rPr lang="en-US" dirty="0" smtClean="0"/>
              <a:t>Weddings</a:t>
            </a:r>
          </a:p>
          <a:p>
            <a:pPr marL="0" indent="0">
              <a:buNone/>
            </a:pPr>
            <a:r>
              <a:rPr lang="en-US" dirty="0" smtClean="0"/>
              <a:t>Graduations</a:t>
            </a:r>
          </a:p>
          <a:p>
            <a:pPr marL="0" indent="0">
              <a:buNone/>
            </a:pPr>
            <a:r>
              <a:rPr lang="en-US" dirty="0" smtClean="0"/>
              <a:t>Proms</a:t>
            </a:r>
          </a:p>
          <a:p>
            <a:pPr marL="0" indent="0">
              <a:buNone/>
            </a:pPr>
            <a:r>
              <a:rPr lang="en-US" dirty="0" smtClean="0"/>
              <a:t>Birthday Parties</a:t>
            </a:r>
          </a:p>
          <a:p>
            <a:pPr marL="0" indent="0">
              <a:buNone/>
            </a:pPr>
            <a:r>
              <a:rPr lang="en-US" dirty="0" smtClean="0"/>
              <a:t>Holiday Parties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Catering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05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77580"/>
            <a:ext cx="7408333" cy="424858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 always brides, mothers, fathers, family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Intermediaries such as: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Independent Event Planners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Wedding Consultants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Travel Agents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Destination Management Services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Special Event Producers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Clients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43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214906"/>
            <a:ext cx="7408333" cy="49112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Both Markets demand:</a:t>
            </a:r>
          </a:p>
          <a:p>
            <a:pPr marL="0" indent="0">
              <a:buNone/>
            </a:pPr>
            <a:r>
              <a:rPr lang="en-US" dirty="0" smtClean="0"/>
              <a:t>Good Food and Service</a:t>
            </a:r>
          </a:p>
          <a:p>
            <a:pPr marL="0" indent="0">
              <a:buNone/>
            </a:pPr>
            <a:r>
              <a:rPr lang="en-US" dirty="0" smtClean="0"/>
              <a:t>Proposals on time</a:t>
            </a:r>
          </a:p>
          <a:p>
            <a:pPr marL="0" indent="0">
              <a:buNone/>
            </a:pPr>
            <a:r>
              <a:rPr lang="en-US" dirty="0" smtClean="0"/>
              <a:t>A Caterer who </a:t>
            </a:r>
            <a:r>
              <a:rPr lang="en-US" u="sng" dirty="0" smtClean="0"/>
              <a:t>listens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Creativity</a:t>
            </a:r>
          </a:p>
          <a:p>
            <a:pPr marL="0" indent="0">
              <a:buNone/>
            </a:pPr>
            <a:r>
              <a:rPr lang="en-US" dirty="0" smtClean="0"/>
              <a:t>Prompt responses (especially Corporate)</a:t>
            </a:r>
          </a:p>
          <a:p>
            <a:pPr marL="0" indent="0">
              <a:buNone/>
            </a:pPr>
            <a:r>
              <a:rPr lang="en-US" dirty="0" smtClean="0"/>
              <a:t>Both rely on recommendations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Both choose the caterer that they believe will be the easiest to work with, punctual, and able to work within a budget – 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and will reflect well on them!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76577"/>
          </a:xfrm>
        </p:spPr>
        <p:txBody>
          <a:bodyPr/>
          <a:lstStyle/>
          <a:p>
            <a:r>
              <a:rPr lang="en-US" dirty="0" smtClean="0"/>
              <a:t>Corporate and 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35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32803"/>
            <a:ext cx="7408333" cy="419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Budget event </a:t>
            </a:r>
            <a:r>
              <a:rPr lang="en-US" dirty="0" smtClean="0"/>
              <a:t>– luncheon platters, child’s birthday, typically simple and involve little service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Midscale Events </a:t>
            </a:r>
            <a:r>
              <a:rPr lang="en-US" dirty="0" smtClean="0"/>
              <a:t>– more service involved, retirement parties, modest weddings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Upscale events </a:t>
            </a:r>
            <a:r>
              <a:rPr lang="en-US" dirty="0" smtClean="0"/>
              <a:t>– top shelf service and food – Grand Openings, Product roll outs, bar mitzvahs, weddings,- once in a lifetime events.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Catering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24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221</TotalTime>
  <Words>1446</Words>
  <Application>Microsoft Macintosh PowerPoint</Application>
  <PresentationFormat>On-screen Show (4:3)</PresentationFormat>
  <Paragraphs>437</Paragraphs>
  <Slides>40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Waveform</vt:lpstr>
      <vt:lpstr>Worksheet</vt:lpstr>
      <vt:lpstr>Off Premise Catering</vt:lpstr>
      <vt:lpstr>Marketing</vt:lpstr>
      <vt:lpstr>Not All Fun and Games</vt:lpstr>
      <vt:lpstr>Corporate Market</vt:lpstr>
      <vt:lpstr>Corporate Events</vt:lpstr>
      <vt:lpstr>Social Catering</vt:lpstr>
      <vt:lpstr>Social Clients</vt:lpstr>
      <vt:lpstr>Corporate and Social</vt:lpstr>
      <vt:lpstr>Levels of Catering</vt:lpstr>
      <vt:lpstr>The Marketing Plan</vt:lpstr>
      <vt:lpstr>Determining the Target Market</vt:lpstr>
      <vt:lpstr>PowerPoint Presentation</vt:lpstr>
      <vt:lpstr>Know yourself and your market</vt:lpstr>
      <vt:lpstr>Marketing Budget</vt:lpstr>
      <vt:lpstr>PowerPoint Presentation</vt:lpstr>
      <vt:lpstr>Know Your Competition</vt:lpstr>
      <vt:lpstr>Opportunities</vt:lpstr>
      <vt:lpstr>Action Plans – or so what now?</vt:lpstr>
      <vt:lpstr>Action Plans</vt:lpstr>
      <vt:lpstr>Marketing Tools</vt:lpstr>
      <vt:lpstr>Marketing Tools</vt:lpstr>
      <vt:lpstr>Marketing Tools</vt:lpstr>
      <vt:lpstr>Publicity</vt:lpstr>
      <vt:lpstr>Marketing Tools</vt:lpstr>
      <vt:lpstr>Newsletters</vt:lpstr>
      <vt:lpstr>Letterhead, Business Cards</vt:lpstr>
      <vt:lpstr>Photos, Awards, Plaques</vt:lpstr>
      <vt:lpstr>Direct Mail</vt:lpstr>
      <vt:lpstr>Preprinted Menus</vt:lpstr>
      <vt:lpstr>Signage and Billboards</vt:lpstr>
      <vt:lpstr>Paid Advertising &amp; Giveaways</vt:lpstr>
      <vt:lpstr>Tastings</vt:lpstr>
      <vt:lpstr>Customer Referrals</vt:lpstr>
      <vt:lpstr>Catering for Charity</vt:lpstr>
      <vt:lpstr>Upselling</vt:lpstr>
      <vt:lpstr>Direct Sales</vt:lpstr>
      <vt:lpstr>Direct Sales</vt:lpstr>
      <vt:lpstr>Sales</vt:lpstr>
      <vt:lpstr>Proposals</vt:lpstr>
      <vt:lpstr>Cardinal Rule of Sales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 Premise Catering</dc:title>
  <dc:creator>Raleigh Whitehurst</dc:creator>
  <cp:lastModifiedBy>Raleigh Whitehurst</cp:lastModifiedBy>
  <cp:revision>26</cp:revision>
  <cp:lastPrinted>2013-02-01T21:11:04Z</cp:lastPrinted>
  <dcterms:created xsi:type="dcterms:W3CDTF">2013-02-01T19:58:20Z</dcterms:created>
  <dcterms:modified xsi:type="dcterms:W3CDTF">2014-02-17T18:59:02Z</dcterms:modified>
</cp:coreProperties>
</file>